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8"/>
  </p:notesMasterIdLst>
  <p:handoutMasterIdLst>
    <p:handoutMasterId r:id="rId19"/>
  </p:handoutMasterIdLst>
  <p:sldIdLst>
    <p:sldId id="261" r:id="rId3"/>
    <p:sldId id="257" r:id="rId4"/>
    <p:sldId id="280" r:id="rId5"/>
    <p:sldId id="272" r:id="rId6"/>
    <p:sldId id="270" r:id="rId7"/>
    <p:sldId id="271" r:id="rId8"/>
    <p:sldId id="274" r:id="rId9"/>
    <p:sldId id="284" r:id="rId10"/>
    <p:sldId id="283" r:id="rId11"/>
    <p:sldId id="268" r:id="rId12"/>
    <p:sldId id="282" r:id="rId13"/>
    <p:sldId id="289" r:id="rId14"/>
    <p:sldId id="281" r:id="rId15"/>
    <p:sldId id="288" r:id="rId16"/>
    <p:sldId id="286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004" autoAdjust="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9041DB8-B66F-4DC8-A96E-33677E0F90FF}" type="datetimeFigureOut">
              <a:rPr lang="en-US" smtClean="0"/>
              <a:t>7/2/2022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EB49C4A-65AC-492D-9701-81B46C3AD0E4}" type="datetimeFigureOut">
              <a:rPr lang="en-US" smtClean="0"/>
              <a:t>7/2/2022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240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0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-42204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153182"/>
            <a:ext cx="9604310" cy="949224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4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2365803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2189601"/>
            <a:ext cx="96012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76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9D75-C5D0-4662-A836-6A8BA7BA9B62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A83F-A9C2-4663-9737-69260824E4AD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EC7B-FCFE-4879-82F6-5828468406E1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D46A-3AFE-4096-87A8-ED4143BEA1F9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F1B279-2724-463A-9206-12F1CB487AB3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2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8332-C9E9-43C8-B44A-A99B77957287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4C7-1922-49F5-956F-3F88A3130B43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0E3D-3D85-4A2A-A447-C3AC20CF27B4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Women in the World of International Business — Pam&amp;#39;s Pashminas &amp;amp; Exotic  Scarves">
            <a:extLst>
              <a:ext uri="{FF2B5EF4-FFF2-40B4-BE49-F238E27FC236}">
                <a16:creationId xmlns:a16="http://schemas.microsoft.com/office/drawing/2014/main" id="{D9D4E977-D109-49AA-ADD4-8629DA19D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53" y="503853"/>
            <a:ext cx="117094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9BE7-B998-4F0C-98BA-41195229AE58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Women in the World of International Business — Pam&amp;#39;s Pashminas &amp;amp; Exotic  Scarves">
            <a:extLst>
              <a:ext uri="{FF2B5EF4-FFF2-40B4-BE49-F238E27FC236}">
                <a16:creationId xmlns:a16="http://schemas.microsoft.com/office/drawing/2014/main" id="{8CC216E0-EAE4-4D29-9853-126144424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53" y="503853"/>
            <a:ext cx="117094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02DF-E2DF-4A8B-BE0C-6AF3822B8B10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80A5-083B-4020-8306-3CB7648C0947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Women in the World of International Business — Pam&amp;#39;s Pashminas &amp;amp; Exotic  Scarves">
            <a:extLst>
              <a:ext uri="{FF2B5EF4-FFF2-40B4-BE49-F238E27FC236}">
                <a16:creationId xmlns:a16="http://schemas.microsoft.com/office/drawing/2014/main" id="{677783A2-5FA7-4C9E-A094-35AA36218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53" y="503853"/>
            <a:ext cx="117094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7696-B08D-4C9E-A2C7-3D5D2C6D4932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6" name="Picture 55" descr="Women in the World of International Business — Pam&amp;#39;s Pashminas &amp;amp; Exotic  Scarves">
            <a:extLst>
              <a:ext uri="{FF2B5EF4-FFF2-40B4-BE49-F238E27FC236}">
                <a16:creationId xmlns:a16="http://schemas.microsoft.com/office/drawing/2014/main" id="{58662F3F-7696-4CA5-B5A8-C741A86DA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53" y="503853"/>
            <a:ext cx="117094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4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D80-0FE6-4E7A-ADEF-F1920C81EC0F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9F2730BE-1A08-475B-A016-BE9AFF63AB76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800"/>
        </a:spcBef>
        <a:buClr>
          <a:srgbClr val="C00000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C00000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2FB6786-9057-423B-AD20-07BA48BEF098}" type="datetime1">
              <a:rPr lang="en-US" smtClean="0"/>
              <a:t>7/2/2022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9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3000">
        <p:fade/>
      </p:transition>
    </mc:Choice>
    <mc:Fallback xmlns="">
      <p:transition spd="slow" advClick="0" advTm="3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800"/>
        </a:spcBef>
        <a:buClr>
          <a:srgbClr val="C00000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C00000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wllcourses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Wellesley-Weston Lifetime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Learn! Engage! Interact! Enjoy!</a:t>
            </a:r>
          </a:p>
        </p:txBody>
      </p:sp>
      <p:pic>
        <p:nvPicPr>
          <p:cNvPr id="4" name="Picture 3" descr="Women in the World of International Business — Pam&amp;#39;s Pashminas &amp;amp; Exotic  Scarves">
            <a:extLst>
              <a:ext uri="{FF2B5EF4-FFF2-40B4-BE49-F238E27FC236}">
                <a16:creationId xmlns:a16="http://schemas.microsoft.com/office/drawing/2014/main" id="{18DC7BC1-7636-4D20-8F36-72BAA4C6A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875" y="5182054"/>
            <a:ext cx="1624560" cy="1321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878230-9FE5-41FE-9FA5-F0FE1FE72230}"/>
              </a:ext>
            </a:extLst>
          </p:cNvPr>
          <p:cNvSpPr txBox="1"/>
          <p:nvPr/>
        </p:nvSpPr>
        <p:spPr>
          <a:xfrm>
            <a:off x="3172691" y="6461986"/>
            <a:ext cx="5611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2022 Wellesley-Weston Lifetime Learning. All rights reserved.</a:t>
            </a:r>
          </a:p>
        </p:txBody>
      </p:sp>
      <p:pic>
        <p:nvPicPr>
          <p:cNvPr id="6" name="1-01 Cello Suite No. 1 In G Major, BWV 1007_ Prélude.m4a" descr="1-01 Cello Suite No. 1 In G Major, BWV 1007_ Prélude.m4a">
            <a:hlinkClick r:id="" action="ppaction://media"/>
            <a:extLst>
              <a:ext uri="{FF2B5EF4-FFF2-40B4-BE49-F238E27FC236}">
                <a16:creationId xmlns:a16="http://schemas.microsoft.com/office/drawing/2014/main" id="{1C8E7EBF-80CC-DF45-BD20-38BFEB38F3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200" y="646198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6766A5-805E-4E70-92CF-A6550C88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Great leaders are lifelong learners | by Xcelerator | Xcelerator Blog |  Medium">
            <a:extLst>
              <a:ext uri="{FF2B5EF4-FFF2-40B4-BE49-F238E27FC236}">
                <a16:creationId xmlns:a16="http://schemas.microsoft.com/office/drawing/2014/main" id="{061E065A-8927-4FBF-B1C5-DB31C1BC6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25" y="1539191"/>
            <a:ext cx="6972584" cy="4639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500">
        <p:wipe/>
      </p:transition>
    </mc:Choice>
    <mc:Fallback xmlns="">
      <p:transition spd="slow" advClick="0" advTm="25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5E7140-A36E-497B-BDC2-E3AFAF0F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How Michelangelo Got His Start by Forging Antiquities - Artsy">
            <a:extLst>
              <a:ext uri="{FF2B5EF4-FFF2-40B4-BE49-F238E27FC236}">
                <a16:creationId xmlns:a16="http://schemas.microsoft.com/office/drawing/2014/main" id="{07F37AD4-4722-431C-81E4-D810EBA18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91" y="3332015"/>
            <a:ext cx="3726011" cy="30831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A747DF-435D-41B5-85EA-7D2BE8099AC0}"/>
              </a:ext>
            </a:extLst>
          </p:cNvPr>
          <p:cNvSpPr txBox="1"/>
          <p:nvPr/>
        </p:nvSpPr>
        <p:spPr>
          <a:xfrm>
            <a:off x="1101084" y="1731113"/>
            <a:ext cx="9989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chemeClr val="tx2"/>
                </a:solidFill>
                <a:effectLst/>
              </a:rPr>
              <a:t>Michelangelo sought to stay fresh and reinvent himself, returning twice </a:t>
            </a:r>
            <a:r>
              <a:rPr lang="en-US" sz="2400" dirty="0">
                <a:solidFill>
                  <a:schemeClr val="tx2"/>
                </a:solidFill>
              </a:rPr>
              <a:t>to the Pieta theme and bringing a more human interpretation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295C5-88B2-4CC9-8C42-A81B554DE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365" y="3361043"/>
            <a:ext cx="2279655" cy="3043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9F25EB-56C9-4D37-842C-3F93689A6F68}"/>
              </a:ext>
            </a:extLst>
          </p:cNvPr>
          <p:cNvSpPr txBox="1"/>
          <p:nvPr/>
        </p:nvSpPr>
        <p:spPr>
          <a:xfrm>
            <a:off x="5394065" y="2929447"/>
            <a:ext cx="310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1st - Youthful bravado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A2F08-4B5D-4FD1-9EAF-2597912AFC35}"/>
              </a:ext>
            </a:extLst>
          </p:cNvPr>
          <p:cNvSpPr txBox="1"/>
          <p:nvPr/>
        </p:nvSpPr>
        <p:spPr>
          <a:xfrm>
            <a:off x="8667747" y="2994428"/>
            <a:ext cx="269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3rd – Humility of old 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448B48-67E8-4EEA-B570-4D2A04A21FAE}"/>
              </a:ext>
            </a:extLst>
          </p:cNvPr>
          <p:cNvSpPr txBox="1">
            <a:spLocks/>
          </p:cNvSpPr>
          <p:nvPr/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0" dirty="0">
              <a:solidFill>
                <a:srgbClr val="00B050"/>
              </a:solidFill>
            </a:endParaRPr>
          </a:p>
          <a:p>
            <a:r>
              <a:rPr lang="en-US" sz="3600" b="0" dirty="0">
                <a:solidFill>
                  <a:srgbClr val="00B050"/>
                </a:solidFill>
              </a:rPr>
              <a:t>Self-renewal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6AAF9-CA6D-4077-B39D-E1B1D27F507C}"/>
              </a:ext>
            </a:extLst>
          </p:cNvPr>
          <p:cNvSpPr txBox="1"/>
          <p:nvPr/>
        </p:nvSpPr>
        <p:spPr>
          <a:xfrm>
            <a:off x="1101085" y="2660840"/>
            <a:ext cx="3106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chemeClr val="tx2"/>
                </a:solidFill>
                <a:effectLst/>
              </a:rPr>
              <a:t>Reflecting on mortality, he worked on his Rondanini Pieta until age 89. While unfinished, it is considered another masterpiece</a:t>
            </a:r>
          </a:p>
        </p:txBody>
      </p:sp>
    </p:spTree>
    <p:extLst>
      <p:ext uri="{BB962C8B-B14F-4D97-AF65-F5344CB8AC3E}">
        <p14:creationId xmlns:p14="http://schemas.microsoft.com/office/powerpoint/2010/main" val="24914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3086-C116-49ED-98BB-16884580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5305"/>
            <a:ext cx="9601200" cy="1142385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rgbClr val="00B050"/>
                </a:solidFill>
              </a:rPr>
              <a:t>Registration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5C4E-AE47-4D92-8CF9-448AD925C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575" y="2180665"/>
            <a:ext cx="9702990" cy="38881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</a:pPr>
            <a:r>
              <a:rPr lang="en-US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10-week semesters each Spring and Fall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</a:pPr>
            <a:r>
              <a:rPr lang="en-US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All classes on Monday mornings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</a:pPr>
            <a:r>
              <a:rPr lang="en-US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 class periods: 10-11am and 11:30-12:30pm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</a:pPr>
            <a:r>
              <a:rPr lang="en-US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~8-10 classes each semester on a range of subjects</a:t>
            </a:r>
            <a:endParaRPr lang="en-US" sz="4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</a:pPr>
            <a:r>
              <a:rPr lang="en-US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 prior qualifications required.</a:t>
            </a:r>
            <a:endParaRPr lang="en-US" sz="4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</a:pPr>
            <a:r>
              <a:rPr lang="en-US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 course descriptions and registration, go to</a:t>
            </a:r>
            <a:r>
              <a:rPr lang="en-US" sz="4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u="sng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www.wwllcourses.org</a:t>
            </a:r>
            <a:endParaRPr lang="en-US" sz="4400" u="sng" dirty="0">
              <a:solidFill>
                <a:srgbClr val="00B05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None/>
            </a:pPr>
            <a:endParaRPr lang="en-US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09D33-526F-462A-AD55-8F910E38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65E570-8062-4528-B58C-3CF63C3F2800}"/>
              </a:ext>
            </a:extLst>
          </p:cNvPr>
          <p:cNvSpPr txBox="1">
            <a:spLocks/>
          </p:cNvSpPr>
          <p:nvPr/>
        </p:nvSpPr>
        <p:spPr>
          <a:xfrm>
            <a:off x="1441199" y="5398936"/>
            <a:ext cx="4437087" cy="386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None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23B2C2-3EA0-41AB-B09B-9611563D38E5}"/>
              </a:ext>
            </a:extLst>
          </p:cNvPr>
          <p:cNvSpPr txBox="1">
            <a:spLocks/>
          </p:cNvSpPr>
          <p:nvPr/>
        </p:nvSpPr>
        <p:spPr>
          <a:xfrm>
            <a:off x="8794143" y="5174383"/>
            <a:ext cx="2782340" cy="673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"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500">
        <p:dissolve/>
      </p:transition>
    </mc:Choice>
    <mc:Fallback xmlns="">
      <p:transition spd="slow" advClick="0" advTm="155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2A0A-E494-431D-8246-B4971F39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37593"/>
            <a:ext cx="9601200" cy="1142385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rgbClr val="00B050"/>
                </a:solidFill>
              </a:rPr>
              <a:t>Representative Student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974D5-6D20-4325-935D-61F5C3C2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87231"/>
            <a:ext cx="4800600" cy="46412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“After retiring, these Monday classes always get my week off to a good start: fabulous lectures, discussions and camaraderie.”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US" sz="22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Presentations are superb, both in terms of enthusiasm, knowledge, organization of the facts, and quality of speaking.”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B050"/>
              </a:buClr>
            </a:pPr>
            <a:r>
              <a:rPr lang="en-US" sz="22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“Gifted teachers. I, along with all the other students are so very fortunate. With much thanks and appreciation.”</a:t>
            </a:r>
            <a:endParaRPr lang="en-US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endParaRPr lang="en-US" sz="2400" dirty="0">
              <a:solidFill>
                <a:srgbClr val="222222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</a:pPr>
            <a:endParaRPr lang="en-US" sz="2800" dirty="0"/>
          </a:p>
          <a:p>
            <a:pPr>
              <a:buClr>
                <a:srgbClr val="00B050"/>
              </a:buClr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95895-7D51-4EFF-88B9-97E164EF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04FCD8-353C-4184-A002-7A7218D87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1" y="1801086"/>
            <a:ext cx="3865419" cy="3865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F2B6D-23C0-4B1D-BAF6-59A55FAF3AEA}"/>
              </a:ext>
            </a:extLst>
          </p:cNvPr>
          <p:cNvSpPr txBox="1"/>
          <p:nvPr/>
        </p:nvSpPr>
        <p:spPr>
          <a:xfrm>
            <a:off x="7086601" y="5708058"/>
            <a:ext cx="412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a Word Cloud, the size of each word indicates its frequency and importance across all feedback and comments.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3000">
        <p14:glitter pattern="hexagon"/>
      </p:transition>
    </mc:Choice>
    <mc:Fallback xmlns="">
      <p:transition spd="slow" advClick="0" advTm="1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85B2E6-60F1-417B-BD34-18194B17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FF76F-DBED-4457-B87C-0A00533DE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63" y="2014881"/>
            <a:ext cx="4514868" cy="40677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742773-662F-48AC-BD20-2C117889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rgbClr val="00B050"/>
                </a:solidFill>
              </a:rPr>
              <a:t>What does a lifetime learner look like?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7E103A-D769-40A1-8E09-D0AA18066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963" y="2014881"/>
            <a:ext cx="4514868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wipe/>
      </p:transition>
    </mc:Choice>
    <mc:Fallback xmlns="">
      <p:transition spd="slow" advClick="0" advTm="2000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381" y="810721"/>
            <a:ext cx="9604310" cy="457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Learn! Engage! Interact! Enjoy!</a:t>
            </a:r>
          </a:p>
        </p:txBody>
      </p:sp>
      <p:pic>
        <p:nvPicPr>
          <p:cNvPr id="4" name="Picture 3" descr="Women in the World of International Business — Pam&amp;#39;s Pashminas &amp;amp; Exotic  Scarves">
            <a:extLst>
              <a:ext uri="{FF2B5EF4-FFF2-40B4-BE49-F238E27FC236}">
                <a16:creationId xmlns:a16="http://schemas.microsoft.com/office/drawing/2014/main" id="{18DC7BC1-7636-4D20-8F36-72BAA4C6A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56" y="2691907"/>
            <a:ext cx="2604889" cy="21189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E4892A-E03D-415A-A007-E7FD626137ED}"/>
              </a:ext>
            </a:extLst>
          </p:cNvPr>
          <p:cNvSpPr txBox="1">
            <a:spLocks/>
          </p:cNvSpPr>
          <p:nvPr/>
        </p:nvSpPr>
        <p:spPr>
          <a:xfrm>
            <a:off x="1858921" y="5198247"/>
            <a:ext cx="7975157" cy="1393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None/>
              <a:defRPr sz="2000" b="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semester dates, course descriptions, and registration go to: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</a:pPr>
            <a: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www.wwllcourses.org</a:t>
            </a:r>
            <a:endParaRPr lang="en-US" sz="2800" u="sng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90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Wellesley-Weston Lifetime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981201"/>
            <a:ext cx="10093037" cy="4530914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About 250 seniors from the Western suburbs meet Monday mornings for ten weeks each spring and fall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WWLL is the second oldest lifetime learning program in U.S.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Diverse and stimulating  courses in a learning community -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omething for everyone!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 all-volunteer organization drawing on Boston-area professionals as teachers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that’s required is a desire for intellectual stimulation, vigorous discussion and good camaraderie</a:t>
            </a:r>
          </a:p>
          <a:p>
            <a:pPr>
              <a:buClr>
                <a:srgbClr val="00B050"/>
              </a:buClr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2B8B-E3BE-41C9-BDE2-AB4BF143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500">
        <p:push dir="u"/>
      </p:transition>
    </mc:Choice>
    <mc:Fallback xmlns="">
      <p:transition spd="slow" advClick="0" advTm="155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Lifetime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fastest growing segment of the educational market, according to 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Washington Post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2034, there’ll be more seniors than persons under 18</a:t>
            </a:r>
          </a:p>
          <a:p>
            <a:pPr>
              <a:buClr>
                <a:srgbClr val="00B050"/>
              </a:buClr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2B8B-E3BE-41C9-BDE2-AB4BF143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18035-3DF1-425B-A45A-9766DBD2A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93" y="4242432"/>
            <a:ext cx="4081507" cy="2269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9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500">
        <p:wipe/>
      </p:transition>
    </mc:Choice>
    <mc:Fallback xmlns="">
      <p:transition spd="slow" advClick="0" advTm="35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A708B-0F4F-4DAA-8C22-D2AFF7C3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A7A833-4BFF-4DB2-82E6-D0DF8EDE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02" y="2065648"/>
            <a:ext cx="9159645" cy="43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A708B-0F4F-4DAA-8C22-D2AFF7C3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C3726-AB27-4306-B91A-0A2C73617063}"/>
              </a:ext>
            </a:extLst>
          </p:cNvPr>
          <p:cNvSpPr txBox="1"/>
          <p:nvPr/>
        </p:nvSpPr>
        <p:spPr>
          <a:xfrm>
            <a:off x="748146" y="2535491"/>
            <a:ext cx="5472545" cy="280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0" i="0" dirty="0">
                <a:solidFill>
                  <a:srgbClr val="202124"/>
                </a:solidFill>
                <a:effectLst/>
                <a:latin typeface="Google Sans Text"/>
              </a:rPr>
              <a:t>People think of education as something that they can finish.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0" i="0" dirty="0">
                <a:solidFill>
                  <a:srgbClr val="202124"/>
                </a:solidFill>
                <a:effectLst/>
                <a:latin typeface="Google Sans Text"/>
              </a:rPr>
              <a:t>If you enjoy learning, there's no reason why you should stop at a given age.</a:t>
            </a:r>
            <a:endParaRPr lang="en-US" sz="3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Education isn&amp;#39;t something you can finish | Popular inspirational quotes at  EmilysQuotes">
            <a:extLst>
              <a:ext uri="{FF2B5EF4-FFF2-40B4-BE49-F238E27FC236}">
                <a16:creationId xmlns:a16="http://schemas.microsoft.com/office/drawing/2014/main" id="{250CBA9B-EDA3-40FA-9B67-850475E8B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10" y="2161419"/>
            <a:ext cx="4267202" cy="40935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2AA63A4-CA6D-4402-A52D-9E2467EF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Thinking Outside the Box . . .</a:t>
            </a:r>
          </a:p>
        </p:txBody>
      </p:sp>
    </p:spTree>
    <p:extLst>
      <p:ext uri="{BB962C8B-B14F-4D97-AF65-F5344CB8AC3E}">
        <p14:creationId xmlns:p14="http://schemas.microsoft.com/office/powerpoint/2010/main" val="34469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flash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8D2B0-E40E-4278-B2E2-14F7CA43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 descr="Are You a Lifelong Learner? – Clonlara School">
            <a:extLst>
              <a:ext uri="{FF2B5EF4-FFF2-40B4-BE49-F238E27FC236}">
                <a16:creationId xmlns:a16="http://schemas.microsoft.com/office/drawing/2014/main" id="{B5595655-B6F9-4003-9CB7-40E507AB3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75" y="1995055"/>
            <a:ext cx="8390249" cy="4294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9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honeycomb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5E7140-A36E-497B-BDC2-E3AFAF0F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CD6BF-E2EF-4F42-800A-AE8DE0B4E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64" y="2142120"/>
            <a:ext cx="9563147" cy="43699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692030E-EF68-472E-A2C9-53566F27D936}"/>
              </a:ext>
            </a:extLst>
          </p:cNvPr>
          <p:cNvSpPr txBox="1">
            <a:spLocks/>
          </p:cNvSpPr>
          <p:nvPr/>
        </p:nvSpPr>
        <p:spPr>
          <a:xfrm>
            <a:off x="1295400" y="462288"/>
            <a:ext cx="9601200" cy="11423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0" dirty="0">
              <a:solidFill>
                <a:srgbClr val="00B050"/>
              </a:solidFill>
            </a:endParaRPr>
          </a:p>
          <a:p>
            <a:r>
              <a:rPr lang="en-US" sz="3600" b="0" dirty="0">
                <a:solidFill>
                  <a:srgbClr val="00B050"/>
                </a:solidFill>
              </a:rPr>
              <a:t>Lifetime Learning Benefits: Overview</a:t>
            </a:r>
          </a:p>
        </p:txBody>
      </p:sp>
    </p:spTree>
    <p:extLst>
      <p:ext uri="{BB962C8B-B14F-4D97-AF65-F5344CB8AC3E}">
        <p14:creationId xmlns:p14="http://schemas.microsoft.com/office/powerpoint/2010/main" val="939631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6250">
        <p15:prstTrans prst="wind"/>
      </p:transition>
    </mc:Choice>
    <mc:Fallback xmlns="">
      <p:transition spd="slow" advClick="0" advTm="625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A41E-716A-46C5-A17F-72C553B0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62288"/>
            <a:ext cx="9601200" cy="1142385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00B050"/>
                </a:solidFill>
              </a:rPr>
              <a:t>Lifetime Learning Benefits: Expanded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7BD6-736A-4A91-95FC-25A0660BD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98091"/>
            <a:ext cx="3304309" cy="609599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AA39B-14A7-4780-B584-15EA3412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1F977C-7D3E-4A56-A18B-3EFCF2CA36CE}"/>
              </a:ext>
            </a:extLst>
          </p:cNvPr>
          <p:cNvSpPr txBox="1">
            <a:spLocks/>
          </p:cNvSpPr>
          <p:nvPr/>
        </p:nvSpPr>
        <p:spPr>
          <a:xfrm>
            <a:off x="4187533" y="1796114"/>
            <a:ext cx="7191193" cy="177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Learning something new helps boosts your memory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Lowers your stress level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Slows your heart rate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Eases muscle tension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0C4BCB-6FD3-4B26-994E-AA7DF71A0A02}"/>
              </a:ext>
            </a:extLst>
          </p:cNvPr>
          <p:cNvSpPr txBox="1">
            <a:spLocks/>
          </p:cNvSpPr>
          <p:nvPr/>
        </p:nvSpPr>
        <p:spPr>
          <a:xfrm>
            <a:off x="1040480" y="3456705"/>
            <a:ext cx="10195555" cy="4641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B050"/>
              </a:buClr>
            </a:pPr>
            <a:r>
              <a:rPr lang="en-US" sz="2000" dirty="0">
                <a:solidFill>
                  <a:srgbClr val="4547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MGH / Harvard Medical School study: Seniors who reported higher levels of intellectual stimulation throughout their lifetimes had a marked delay in onset of memory problems or other Alzheimer’s type symptoms.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50"/>
              </a:buClr>
            </a:pPr>
            <a:r>
              <a:rPr lang="en-US" sz="2000" dirty="0">
                <a:solidFill>
                  <a:srgbClr val="4547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Harvard/Princeton research on the connection between lifelong learning and health</a:t>
            </a:r>
          </a:p>
          <a:p>
            <a:pPr lvl="2">
              <a:buClr>
                <a:srgbClr val="00B050"/>
              </a:buClr>
            </a:pPr>
            <a:r>
              <a:rPr lang="en-US" sz="1800" dirty="0">
                <a:solidFill>
                  <a:srgbClr val="4547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Reading for just six minutes lowered participants’ stress levels, slowed heart rates and eased muscle tension</a:t>
            </a:r>
          </a:p>
          <a:p>
            <a:pPr lvl="2">
              <a:buClr>
                <a:srgbClr val="00B050"/>
              </a:buClr>
            </a:pPr>
            <a:r>
              <a:rPr lang="en-US" sz="1800" dirty="0">
                <a:solidFill>
                  <a:srgbClr val="4547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Lowering stress enhances seniors’ cardiovascular health, decreases blood pressure, reduces the risk of a stroke or heart attack, boosts immunity, and lowers level of depression.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4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1000">
        <p15:prstTrans prst="crush"/>
      </p:transition>
    </mc:Choice>
    <mc:Fallback xmlns="">
      <p:transition spd="slow" advClick="0" advTm="2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A41E-716A-46C5-A17F-72C553B0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62288"/>
            <a:ext cx="9601200" cy="1142385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00B050"/>
                </a:solidFill>
              </a:rPr>
              <a:t>Lifetime Learning Benefits: Expanded </a:t>
            </a:r>
            <a:r>
              <a:rPr lang="en-US" sz="1200" b="0" dirty="0">
                <a:solidFill>
                  <a:srgbClr val="00B050"/>
                </a:solidFill>
              </a:rPr>
              <a:t>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AA39B-14A7-4780-B584-15EA3412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1EA113-47CC-4693-9D99-6A7515FED44D}"/>
              </a:ext>
            </a:extLst>
          </p:cNvPr>
          <p:cNvSpPr txBox="1">
            <a:spLocks/>
          </p:cNvSpPr>
          <p:nvPr/>
        </p:nvSpPr>
        <p:spPr>
          <a:xfrm>
            <a:off x="1309255" y="3279421"/>
            <a:ext cx="5036131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17B0FF-8510-4929-BD5A-21A4DF465D35}"/>
              </a:ext>
            </a:extLst>
          </p:cNvPr>
          <p:cNvSpPr txBox="1">
            <a:spLocks/>
          </p:cNvSpPr>
          <p:nvPr/>
        </p:nvSpPr>
        <p:spPr>
          <a:xfrm>
            <a:off x="1330054" y="1913129"/>
            <a:ext cx="3304309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A55B6B-E765-48C7-BB1B-341EEEFD5A54}"/>
              </a:ext>
            </a:extLst>
          </p:cNvPr>
          <p:cNvSpPr txBox="1">
            <a:spLocks/>
          </p:cNvSpPr>
          <p:nvPr/>
        </p:nvSpPr>
        <p:spPr>
          <a:xfrm>
            <a:off x="3910439" y="1810127"/>
            <a:ext cx="7191194" cy="1410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Make new friends</a:t>
            </a:r>
          </a:p>
          <a:p>
            <a:pPr>
              <a:lnSpc>
                <a:spcPct val="107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Join old friends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 camaraderie with like-minded men and women thirsting for knowledge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20A6B1-7F5B-4C68-8234-DFA97CDF4965}"/>
              </a:ext>
            </a:extLst>
          </p:cNvPr>
          <p:cNvSpPr txBox="1">
            <a:spLocks/>
          </p:cNvSpPr>
          <p:nvPr/>
        </p:nvSpPr>
        <p:spPr>
          <a:xfrm>
            <a:off x="3910439" y="3304771"/>
            <a:ext cx="7547268" cy="1253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Isn’t there a subject you always wanted to know more about?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Learn from talented instructors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Clr>
                <a:srgbClr val="00B050"/>
              </a:buClr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supportive, inclusive learning environment</a:t>
            </a:r>
          </a:p>
          <a:p>
            <a:pPr>
              <a:lnSpc>
                <a:spcPct val="107000"/>
              </a:lnSpc>
              <a:spcBef>
                <a:spcPts val="0"/>
              </a:spcBef>
              <a:buClr>
                <a:srgbClr val="00B050"/>
              </a:buClr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7730CD-951F-4BE0-9124-204B1920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769" y="4583213"/>
            <a:ext cx="1350983" cy="21270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9F5031-331D-4FAC-A138-E32C4A385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073" y="4642055"/>
            <a:ext cx="2026712" cy="20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1_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1020</TotalTime>
  <Words>570</Words>
  <Application>Microsoft Office PowerPoint</Application>
  <PresentationFormat>Widescreen</PresentationFormat>
  <Paragraphs>81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Google Sans Text</vt:lpstr>
      <vt:lpstr>Wingdings</vt:lpstr>
      <vt:lpstr>Diamond Grid 16x9</vt:lpstr>
      <vt:lpstr>1_Diamond Grid 16x9</vt:lpstr>
      <vt:lpstr>Wellesley-Weston Lifetime Learning</vt:lpstr>
      <vt:lpstr>Wellesley-Weston Lifetime Learning</vt:lpstr>
      <vt:lpstr>About Lifetime Learning</vt:lpstr>
      <vt:lpstr>PowerPoint Presentation</vt:lpstr>
      <vt:lpstr>Thinking Outside the Box . . .</vt:lpstr>
      <vt:lpstr>PowerPoint Presentation</vt:lpstr>
      <vt:lpstr>PowerPoint Presentation</vt:lpstr>
      <vt:lpstr>Lifetime Learning Benefits: Expanded</vt:lpstr>
      <vt:lpstr>Lifetime Learning Benefits: Expanded (Cont’d)</vt:lpstr>
      <vt:lpstr>PowerPoint Presentation</vt:lpstr>
      <vt:lpstr>PowerPoint Presentation</vt:lpstr>
      <vt:lpstr>Registration Details</vt:lpstr>
      <vt:lpstr>Representative Student Comments</vt:lpstr>
      <vt:lpstr>What does a lifetime learner look like?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Melvyn Berger</dc:creator>
  <cp:lastModifiedBy>pat embree</cp:lastModifiedBy>
  <cp:revision>116</cp:revision>
  <cp:lastPrinted>2022-07-02T15:06:08Z</cp:lastPrinted>
  <dcterms:created xsi:type="dcterms:W3CDTF">2021-12-29T12:32:55Z</dcterms:created>
  <dcterms:modified xsi:type="dcterms:W3CDTF">2022-07-02T22:18:37Z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